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AED5209-809A-4AF0-B561-F10EDDBD291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81DB53A-88D1-4866-87D9-3985DF1AB65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Paragraph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Subfreshman</a:t>
            </a:r>
            <a:r>
              <a:rPr lang="en-US" smtClean="0"/>
              <a:t> </a:t>
            </a:r>
            <a:r>
              <a:rPr lang="en-US" smtClean="0"/>
              <a:t>English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7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Topic Sentence should…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State explicitly what the paragraph will be about.  </a:t>
            </a:r>
          </a:p>
          <a:p>
            <a:r>
              <a:rPr lang="en-US" dirty="0" smtClean="0"/>
              <a:t>Be the first sentence of the paragraph</a:t>
            </a:r>
          </a:p>
          <a:p>
            <a:r>
              <a:rPr lang="en-US" dirty="0" smtClean="0"/>
              <a:t>Give a clear statement or assertion about what the author will discuss further.  </a:t>
            </a:r>
          </a:p>
          <a:p>
            <a:r>
              <a:rPr lang="en-US" dirty="0" smtClean="0"/>
              <a:t>Be a clearly expressed opinion or statement combined with a well-focused topic</a:t>
            </a:r>
          </a:p>
          <a:p>
            <a:r>
              <a:rPr lang="en-US" dirty="0" smtClean="0"/>
              <a:t>Be broad enough to let the writer develop a subject with specific examples, explanations, and details but narrow enough to allow the subject to be covered in a paragraph</a:t>
            </a:r>
          </a:p>
          <a:p>
            <a:r>
              <a:rPr lang="en-US" dirty="0" smtClean="0"/>
              <a:t>Contain a transitional word or phrase</a:t>
            </a:r>
          </a:p>
        </p:txBody>
      </p:sp>
    </p:spTree>
    <p:extLst>
      <p:ext uri="{BB962C8B-B14F-4D97-AF65-F5344CB8AC3E}">
        <p14:creationId xmlns:p14="http://schemas.microsoft.com/office/powerpoint/2010/main" val="265735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Kinds of Support</a:t>
            </a:r>
            <a:br>
              <a:rPr lang="en-US" dirty="0" smtClean="0"/>
            </a:br>
            <a:r>
              <a:rPr lang="en-US" sz="3600" dirty="0" smtClean="0"/>
              <a:t>Layer examples from general to specific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Examples: illustrates some part of a statement by showing a specific instance of it.  </a:t>
            </a:r>
          </a:p>
          <a:p>
            <a:pPr lvl="1"/>
            <a:r>
              <a:rPr lang="en-US" dirty="0" smtClean="0"/>
              <a:t>Personal examples, facts, statistics, information, second-hand anecdotes, comparisons, what-if situations, dialogue</a:t>
            </a:r>
          </a:p>
          <a:p>
            <a:r>
              <a:rPr lang="en-US" dirty="0" smtClean="0"/>
              <a:t>Details: modifiers and sensory details</a:t>
            </a:r>
          </a:p>
          <a:p>
            <a:r>
              <a:rPr lang="en-US" dirty="0" smtClean="0"/>
              <a:t>Explanations: reasons that justify behavior, tell how things work, anticipate possible outcomes—fill in the gaps.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05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examples and explanations are clearly relating to a paragraph’s main point.  </a:t>
            </a:r>
          </a:p>
          <a:p>
            <a:r>
              <a:rPr lang="en-US" dirty="0" smtClean="0"/>
              <a:t>The support may be interesting, accurate, and worthwhile, but still distracts attention from the main point. </a:t>
            </a:r>
          </a:p>
          <a:p>
            <a:r>
              <a:rPr lang="en-US" dirty="0" smtClean="0"/>
              <a:t>Look at the controlling idea or topic sentence while writing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7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Clarity and Coherence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Clear explanations and precise word choices (no vague “this” “that” or “these”)</a:t>
            </a:r>
          </a:p>
          <a:p>
            <a:r>
              <a:rPr lang="en-US" dirty="0" smtClean="0"/>
              <a:t>Consider a specific audience reading your work so that you can anticipate and answer their questions.  </a:t>
            </a:r>
          </a:p>
          <a:p>
            <a:r>
              <a:rPr lang="en-US" dirty="0" smtClean="0"/>
              <a:t>Transitions, active verbs, repetition of key phrases and words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28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Concluding Sentence should…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Link to the topic sentence</a:t>
            </a:r>
          </a:p>
          <a:p>
            <a:r>
              <a:rPr lang="en-US" dirty="0" smtClean="0"/>
              <a:t>Expand the thought: </a:t>
            </a:r>
          </a:p>
          <a:p>
            <a:pPr lvl="1"/>
            <a:r>
              <a:rPr lang="en-US" dirty="0" smtClean="0"/>
              <a:t>express an emotion</a:t>
            </a:r>
          </a:p>
          <a:p>
            <a:pPr lvl="1"/>
            <a:r>
              <a:rPr lang="en-US" dirty="0" smtClean="0"/>
              <a:t>give a judgment**</a:t>
            </a:r>
          </a:p>
          <a:p>
            <a:pPr lvl="1"/>
            <a:r>
              <a:rPr lang="en-US" dirty="0" smtClean="0"/>
              <a:t>ask a related question**</a:t>
            </a:r>
          </a:p>
          <a:p>
            <a:pPr lvl="1"/>
            <a:r>
              <a:rPr lang="en-US" dirty="0" smtClean="0"/>
              <a:t>make a reflective statement**</a:t>
            </a:r>
          </a:p>
          <a:p>
            <a:pPr lvl="1"/>
            <a:r>
              <a:rPr lang="en-US" dirty="0" smtClean="0"/>
              <a:t>say how something has affected your behavior our outlook on life</a:t>
            </a:r>
          </a:p>
          <a:p>
            <a:pPr lvl="1"/>
            <a:r>
              <a:rPr lang="en-US" dirty="0" smtClean="0"/>
              <a:t>make an </a:t>
            </a:r>
            <a:r>
              <a:rPr lang="en-US" smtClean="0"/>
              <a:t>ironic observation**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0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in mind: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no exact formula that applies to every piece of writing.  </a:t>
            </a:r>
          </a:p>
          <a:p>
            <a:pPr marL="630936" lvl="2" indent="0">
              <a:buNone/>
            </a:pPr>
            <a:r>
              <a:rPr lang="en-US" dirty="0" smtClean="0"/>
              <a:t>While this is confusing and contradictory, since I just explained that all paragraphs should have each of these elements, a sign of a good writer is the ability to tailor or adjust the writing to meet the needs</a:t>
            </a:r>
            <a:r>
              <a:rPr lang="en-US" smtClean="0"/>
              <a:t>, purpose,  </a:t>
            </a:r>
            <a:r>
              <a:rPr lang="en-US" dirty="0" smtClean="0"/>
              <a:t>and demands of that particular essay.</a:t>
            </a:r>
          </a:p>
          <a:p>
            <a:pPr marL="630936" lvl="2" indent="0">
              <a:buNone/>
            </a:pPr>
            <a:r>
              <a:rPr lang="en-US" sz="4400" dirty="0" smtClean="0"/>
              <a:t>BUT </a:t>
            </a:r>
          </a:p>
          <a:p>
            <a:pPr marL="630936" lvl="2" indent="0">
              <a:buNone/>
            </a:pPr>
            <a:r>
              <a:rPr lang="en-US" dirty="0" smtClean="0"/>
              <a:t>You should still use these basic elements and model in mind when crafting a paragraph.  </a:t>
            </a:r>
          </a:p>
          <a:p>
            <a:pPr marL="630936" lvl="2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80127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2287</TotalTime>
  <Words>377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Rockwell</vt:lpstr>
      <vt:lpstr>Wingdings 2</vt:lpstr>
      <vt:lpstr>Foundry</vt:lpstr>
      <vt:lpstr>Paragraph Development</vt:lpstr>
      <vt:lpstr>A Topic Sentence should…</vt:lpstr>
      <vt:lpstr>Kinds of Support Layer examples from general to specific</vt:lpstr>
      <vt:lpstr>Unity</vt:lpstr>
      <vt:lpstr>Clarity and Coherence</vt:lpstr>
      <vt:lpstr>A Concluding Sentence should…</vt:lpstr>
      <vt:lpstr>Keep in mind:</vt:lpstr>
    </vt:vector>
  </TitlesOfParts>
  <Company>University of Illinois at Urbana-Champaign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Paragraph Development</dc:title>
  <dc:creator>Rodems, Kathleen Louise</dc:creator>
  <cp:lastModifiedBy>Rodems, Kathleen Louise</cp:lastModifiedBy>
  <cp:revision>11</cp:revision>
  <dcterms:created xsi:type="dcterms:W3CDTF">2014-09-15T19:32:57Z</dcterms:created>
  <dcterms:modified xsi:type="dcterms:W3CDTF">2017-09-15T15:09:49Z</dcterms:modified>
</cp:coreProperties>
</file>